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7" r:id="rId3"/>
    <p:sldId id="259" r:id="rId4"/>
    <p:sldId id="260" r:id="rId5"/>
    <p:sldId id="284" r:id="rId6"/>
    <p:sldId id="262" r:id="rId7"/>
    <p:sldId id="285" r:id="rId8"/>
    <p:sldId id="264" r:id="rId9"/>
    <p:sldId id="28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7" r:id="rId24"/>
    <p:sldId id="28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7801F2-6D3B-4518-9A10-232C4287DE2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15739F0-0699-4E45-8C7C-9F67DB517812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Machine Learning: </a:t>
          </a:r>
          <a:r>
            <a:rPr lang="en-US" dirty="0"/>
            <a:t>Learn over the data, train algorithms and make it in action. E.g. Booked Appointment</a:t>
          </a:r>
        </a:p>
      </dgm:t>
    </dgm:pt>
    <dgm:pt modelId="{62D1EAA4-D5AF-4E3D-A90F-D0BAD0188751}" type="parTrans" cxnId="{52A62C50-3889-4120-B1F2-20224D8A623C}">
      <dgm:prSet/>
      <dgm:spPr/>
      <dgm:t>
        <a:bodyPr/>
        <a:lstStyle/>
        <a:p>
          <a:endParaRPr lang="en-US"/>
        </a:p>
      </dgm:t>
    </dgm:pt>
    <dgm:pt modelId="{27394812-E402-4256-9F2B-78995E6CF7F1}" type="sibTrans" cxnId="{52A62C50-3889-4120-B1F2-20224D8A623C}">
      <dgm:prSet/>
      <dgm:spPr/>
      <dgm:t>
        <a:bodyPr/>
        <a:lstStyle/>
        <a:p>
          <a:endParaRPr lang="en-US"/>
        </a:p>
      </dgm:t>
    </dgm:pt>
    <dgm:pt modelId="{DD1D720B-46CC-496A-986C-4C97A3AC90FC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Deep Learning: </a:t>
          </a:r>
          <a:r>
            <a:rPr lang="en-US" dirty="0"/>
            <a:t>It enable machines to learn more accurately and provide efficient results. E.g. Correct misspelled search query, deliver real time speech translations</a:t>
          </a:r>
        </a:p>
      </dgm:t>
    </dgm:pt>
    <dgm:pt modelId="{51899BD5-86EB-43F0-A3F8-84925497324F}" type="parTrans" cxnId="{59ED1262-679B-421E-8B86-CF2EDBBE0A75}">
      <dgm:prSet/>
      <dgm:spPr/>
      <dgm:t>
        <a:bodyPr/>
        <a:lstStyle/>
        <a:p>
          <a:endParaRPr lang="en-US"/>
        </a:p>
      </dgm:t>
    </dgm:pt>
    <dgm:pt modelId="{F7E034DC-81F1-44C6-8A43-E12FACBE84A9}" type="sibTrans" cxnId="{59ED1262-679B-421E-8B86-CF2EDBBE0A75}">
      <dgm:prSet/>
      <dgm:spPr/>
      <dgm:t>
        <a:bodyPr/>
        <a:lstStyle/>
        <a:p>
          <a:endParaRPr lang="en-US"/>
        </a:p>
      </dgm:t>
    </dgm:pt>
    <dgm:pt modelId="{6DAA4CDA-17F3-4318-A1D3-E8D2824D2C60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Natural Language Processing: </a:t>
          </a:r>
          <a:r>
            <a:rPr lang="en-US" dirty="0"/>
            <a:t>NLP helps AI algorithm to better understand context and meaning of user’s query. E.g. Build recommendation engine, processing search query correctly, render synonyms, Jargon and abbreviations correctly.</a:t>
          </a:r>
        </a:p>
      </dgm:t>
    </dgm:pt>
    <dgm:pt modelId="{F4DDB3B9-0C01-4B71-B58B-A44A44A1880B}" type="parTrans" cxnId="{4E738DD3-1493-41FC-8F62-C8F209027E74}">
      <dgm:prSet/>
      <dgm:spPr/>
      <dgm:t>
        <a:bodyPr/>
        <a:lstStyle/>
        <a:p>
          <a:endParaRPr lang="en-US"/>
        </a:p>
      </dgm:t>
    </dgm:pt>
    <dgm:pt modelId="{64F382F0-F809-4A6D-A726-4AC3446CE7FD}" type="sibTrans" cxnId="{4E738DD3-1493-41FC-8F62-C8F209027E74}">
      <dgm:prSet/>
      <dgm:spPr/>
      <dgm:t>
        <a:bodyPr/>
        <a:lstStyle/>
        <a:p>
          <a:endParaRPr lang="en-US"/>
        </a:p>
      </dgm:t>
    </dgm:pt>
    <dgm:pt modelId="{CD422357-14CE-4170-918A-801A51AA78EF}" type="pres">
      <dgm:prSet presAssocID="{B17801F2-6D3B-4518-9A10-232C4287DE24}" presName="linear" presStyleCnt="0">
        <dgm:presLayoutVars>
          <dgm:animLvl val="lvl"/>
          <dgm:resizeHandles val="exact"/>
        </dgm:presLayoutVars>
      </dgm:prSet>
      <dgm:spPr/>
    </dgm:pt>
    <dgm:pt modelId="{BC92DFB8-66A1-439E-8D77-3DBAEC1A02D6}" type="pres">
      <dgm:prSet presAssocID="{715739F0-0699-4E45-8C7C-9F67DB51781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5A6E3E6-F60E-4597-B691-1CFEAD4EE81E}" type="pres">
      <dgm:prSet presAssocID="{27394812-E402-4256-9F2B-78995E6CF7F1}" presName="spacer" presStyleCnt="0"/>
      <dgm:spPr/>
    </dgm:pt>
    <dgm:pt modelId="{89F5B818-4F10-4195-ABDD-FDE697E5BC62}" type="pres">
      <dgm:prSet presAssocID="{DD1D720B-46CC-496A-986C-4C97A3AC90F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B8AC98B-BE72-4B46-8E89-F29A7B3C31C1}" type="pres">
      <dgm:prSet presAssocID="{F7E034DC-81F1-44C6-8A43-E12FACBE84A9}" presName="spacer" presStyleCnt="0"/>
      <dgm:spPr/>
    </dgm:pt>
    <dgm:pt modelId="{13B8DCFF-5A2C-44C4-AC96-BF99E4965B10}" type="pres">
      <dgm:prSet presAssocID="{6DAA4CDA-17F3-4318-A1D3-E8D2824D2C6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8A5870C-C1D3-40BE-A3CC-2B25A95E6AB8}" type="presOf" srcId="{B17801F2-6D3B-4518-9A10-232C4287DE24}" destId="{CD422357-14CE-4170-918A-801A51AA78EF}" srcOrd="0" destOrd="0" presId="urn:microsoft.com/office/officeart/2005/8/layout/vList2"/>
    <dgm:cxn modelId="{E92BD70C-071C-435A-8476-AC43584BCF58}" type="presOf" srcId="{715739F0-0699-4E45-8C7C-9F67DB517812}" destId="{BC92DFB8-66A1-439E-8D77-3DBAEC1A02D6}" srcOrd="0" destOrd="0" presId="urn:microsoft.com/office/officeart/2005/8/layout/vList2"/>
    <dgm:cxn modelId="{59ED1262-679B-421E-8B86-CF2EDBBE0A75}" srcId="{B17801F2-6D3B-4518-9A10-232C4287DE24}" destId="{DD1D720B-46CC-496A-986C-4C97A3AC90FC}" srcOrd="1" destOrd="0" parTransId="{51899BD5-86EB-43F0-A3F8-84925497324F}" sibTransId="{F7E034DC-81F1-44C6-8A43-E12FACBE84A9}"/>
    <dgm:cxn modelId="{036F4569-792F-45CB-82DE-A52458F7211E}" type="presOf" srcId="{6DAA4CDA-17F3-4318-A1D3-E8D2824D2C60}" destId="{13B8DCFF-5A2C-44C4-AC96-BF99E4965B10}" srcOrd="0" destOrd="0" presId="urn:microsoft.com/office/officeart/2005/8/layout/vList2"/>
    <dgm:cxn modelId="{52A62C50-3889-4120-B1F2-20224D8A623C}" srcId="{B17801F2-6D3B-4518-9A10-232C4287DE24}" destId="{715739F0-0699-4E45-8C7C-9F67DB517812}" srcOrd="0" destOrd="0" parTransId="{62D1EAA4-D5AF-4E3D-A90F-D0BAD0188751}" sibTransId="{27394812-E402-4256-9F2B-78995E6CF7F1}"/>
    <dgm:cxn modelId="{BAF6F77E-AD84-48C5-9CCC-04C9A74C037E}" type="presOf" srcId="{DD1D720B-46CC-496A-986C-4C97A3AC90FC}" destId="{89F5B818-4F10-4195-ABDD-FDE697E5BC62}" srcOrd="0" destOrd="0" presId="urn:microsoft.com/office/officeart/2005/8/layout/vList2"/>
    <dgm:cxn modelId="{4E738DD3-1493-41FC-8F62-C8F209027E74}" srcId="{B17801F2-6D3B-4518-9A10-232C4287DE24}" destId="{6DAA4CDA-17F3-4318-A1D3-E8D2824D2C60}" srcOrd="2" destOrd="0" parTransId="{F4DDB3B9-0C01-4B71-B58B-A44A44A1880B}" sibTransId="{64F382F0-F809-4A6D-A726-4AC3446CE7FD}"/>
    <dgm:cxn modelId="{A3C36D1A-1C98-4BE3-8112-696C63FD3E9B}" type="presParOf" srcId="{CD422357-14CE-4170-918A-801A51AA78EF}" destId="{BC92DFB8-66A1-439E-8D77-3DBAEC1A02D6}" srcOrd="0" destOrd="0" presId="urn:microsoft.com/office/officeart/2005/8/layout/vList2"/>
    <dgm:cxn modelId="{44B875EE-BF07-4E16-9787-8EAC30160DEF}" type="presParOf" srcId="{CD422357-14CE-4170-918A-801A51AA78EF}" destId="{D5A6E3E6-F60E-4597-B691-1CFEAD4EE81E}" srcOrd="1" destOrd="0" presId="urn:microsoft.com/office/officeart/2005/8/layout/vList2"/>
    <dgm:cxn modelId="{65F39B3C-379E-4439-9E36-3DBD96BF6B26}" type="presParOf" srcId="{CD422357-14CE-4170-918A-801A51AA78EF}" destId="{89F5B818-4F10-4195-ABDD-FDE697E5BC62}" srcOrd="2" destOrd="0" presId="urn:microsoft.com/office/officeart/2005/8/layout/vList2"/>
    <dgm:cxn modelId="{DCAA8035-19F2-452A-8206-F1EE1A9A003E}" type="presParOf" srcId="{CD422357-14CE-4170-918A-801A51AA78EF}" destId="{CB8AC98B-BE72-4B46-8E89-F29A7B3C31C1}" srcOrd="3" destOrd="0" presId="urn:microsoft.com/office/officeart/2005/8/layout/vList2"/>
    <dgm:cxn modelId="{8BDBF0BF-6434-4A45-8ADE-01F022AE3417}" type="presParOf" srcId="{CD422357-14CE-4170-918A-801A51AA78EF}" destId="{13B8DCFF-5A2C-44C4-AC96-BF99E4965B1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C0F0C8-4BE2-4637-BE6E-C8D1FC74E076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BE4754E-E3FA-434A-96F7-D89D2ECEF50B}">
      <dgm:prSet/>
      <dgm:spPr/>
      <dgm:t>
        <a:bodyPr/>
        <a:lstStyle/>
        <a:p>
          <a:r>
            <a:rPr lang="en-US" dirty="0"/>
            <a:t>Presence</a:t>
          </a:r>
          <a:r>
            <a:rPr lang="en-US" baseline="0" dirty="0"/>
            <a:t> of Sarcasm</a:t>
          </a:r>
          <a:endParaRPr lang="en-US" dirty="0"/>
        </a:p>
      </dgm:t>
    </dgm:pt>
    <dgm:pt modelId="{FC498402-C0D8-47FC-B979-73BEEFA61C04}" type="parTrans" cxnId="{0E854380-C7DA-483D-81A9-27A587B7C002}">
      <dgm:prSet/>
      <dgm:spPr/>
      <dgm:t>
        <a:bodyPr/>
        <a:lstStyle/>
        <a:p>
          <a:endParaRPr lang="en-US"/>
        </a:p>
      </dgm:t>
    </dgm:pt>
    <dgm:pt modelId="{D8552FCF-4675-4D1C-A9ED-FBAD98D084C5}" type="sibTrans" cxnId="{0E854380-C7DA-483D-81A9-27A587B7C002}">
      <dgm:prSet/>
      <dgm:spPr/>
      <dgm:t>
        <a:bodyPr/>
        <a:lstStyle/>
        <a:p>
          <a:endParaRPr lang="en-US"/>
        </a:p>
      </dgm:t>
    </dgm:pt>
    <dgm:pt modelId="{E2A7C517-E711-4B42-9E2C-614B8F6874FA}">
      <dgm:prSet/>
      <dgm:spPr/>
      <dgm:t>
        <a:bodyPr/>
        <a:lstStyle/>
        <a:p>
          <a:r>
            <a:rPr lang="en-US" dirty="0"/>
            <a:t>Long term dependencies</a:t>
          </a:r>
        </a:p>
      </dgm:t>
    </dgm:pt>
    <dgm:pt modelId="{623714D6-B9E9-41E5-B79F-DEAD94005858}" type="parTrans" cxnId="{4DC7359E-5018-4497-960A-D66DB65FCF22}">
      <dgm:prSet/>
      <dgm:spPr/>
      <dgm:t>
        <a:bodyPr/>
        <a:lstStyle/>
        <a:p>
          <a:endParaRPr lang="en-US"/>
        </a:p>
      </dgm:t>
    </dgm:pt>
    <dgm:pt modelId="{213A3A53-612C-4404-8DB5-0F0776340EDC}" type="sibTrans" cxnId="{4DC7359E-5018-4497-960A-D66DB65FCF22}">
      <dgm:prSet/>
      <dgm:spPr/>
      <dgm:t>
        <a:bodyPr/>
        <a:lstStyle/>
        <a:p>
          <a:endParaRPr lang="en-US"/>
        </a:p>
      </dgm:t>
    </dgm:pt>
    <dgm:pt modelId="{21085E2D-8E11-44D9-BFDC-C3008536AAA0}">
      <dgm:prSet/>
      <dgm:spPr/>
      <dgm:t>
        <a:bodyPr/>
        <a:lstStyle/>
        <a:p>
          <a:r>
            <a:rPr lang="en-US"/>
            <a:t>Real time solution</a:t>
          </a:r>
        </a:p>
      </dgm:t>
    </dgm:pt>
    <dgm:pt modelId="{CF769213-7553-4C51-9918-6A2DAA54C60A}" type="parTrans" cxnId="{DF14739B-6672-4D17-8CC7-BD328F269F76}">
      <dgm:prSet/>
      <dgm:spPr/>
      <dgm:t>
        <a:bodyPr/>
        <a:lstStyle/>
        <a:p>
          <a:endParaRPr lang="en-US"/>
        </a:p>
      </dgm:t>
    </dgm:pt>
    <dgm:pt modelId="{89AF0873-DDC0-4AB1-8649-BC9BB8705142}" type="sibTrans" cxnId="{DF14739B-6672-4D17-8CC7-BD328F269F76}">
      <dgm:prSet/>
      <dgm:spPr/>
      <dgm:t>
        <a:bodyPr/>
        <a:lstStyle/>
        <a:p>
          <a:endParaRPr lang="en-US"/>
        </a:p>
      </dgm:t>
    </dgm:pt>
    <dgm:pt modelId="{3E1A034C-ECD4-440F-B53B-000EDB2CBEBA}" type="pres">
      <dgm:prSet presAssocID="{F8C0F0C8-4BE2-4637-BE6E-C8D1FC74E07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DB19038-CD34-45C0-B874-0891E878B3A7}" type="pres">
      <dgm:prSet presAssocID="{2BE4754E-E3FA-434A-96F7-D89D2ECEF50B}" presName="hierRoot1" presStyleCnt="0"/>
      <dgm:spPr/>
    </dgm:pt>
    <dgm:pt modelId="{FCD0BB8A-F073-4EB6-AC29-036AD97796C7}" type="pres">
      <dgm:prSet presAssocID="{2BE4754E-E3FA-434A-96F7-D89D2ECEF50B}" presName="composite" presStyleCnt="0"/>
      <dgm:spPr/>
    </dgm:pt>
    <dgm:pt modelId="{43B8FF18-A7DA-4C80-AF1A-B1E57D0A4223}" type="pres">
      <dgm:prSet presAssocID="{2BE4754E-E3FA-434A-96F7-D89D2ECEF50B}" presName="background" presStyleLbl="node0" presStyleIdx="0" presStyleCnt="3"/>
      <dgm:spPr/>
    </dgm:pt>
    <dgm:pt modelId="{6319AB59-1885-43E9-98E7-7DE4E1152B87}" type="pres">
      <dgm:prSet presAssocID="{2BE4754E-E3FA-434A-96F7-D89D2ECEF50B}" presName="text" presStyleLbl="fgAcc0" presStyleIdx="0" presStyleCnt="3">
        <dgm:presLayoutVars>
          <dgm:chPref val="3"/>
        </dgm:presLayoutVars>
      </dgm:prSet>
      <dgm:spPr/>
    </dgm:pt>
    <dgm:pt modelId="{8D93A6DC-2D3D-47BE-840F-B99BD00D324E}" type="pres">
      <dgm:prSet presAssocID="{2BE4754E-E3FA-434A-96F7-D89D2ECEF50B}" presName="hierChild2" presStyleCnt="0"/>
      <dgm:spPr/>
    </dgm:pt>
    <dgm:pt modelId="{0B6063FF-5644-421D-A850-A649B4E04806}" type="pres">
      <dgm:prSet presAssocID="{E2A7C517-E711-4B42-9E2C-614B8F6874FA}" presName="hierRoot1" presStyleCnt="0"/>
      <dgm:spPr/>
    </dgm:pt>
    <dgm:pt modelId="{6C916523-BB40-4A46-B96C-2F61D57C49BC}" type="pres">
      <dgm:prSet presAssocID="{E2A7C517-E711-4B42-9E2C-614B8F6874FA}" presName="composite" presStyleCnt="0"/>
      <dgm:spPr/>
    </dgm:pt>
    <dgm:pt modelId="{6EF83E92-E0DF-46BD-AE4B-C33AE5DE40A1}" type="pres">
      <dgm:prSet presAssocID="{E2A7C517-E711-4B42-9E2C-614B8F6874FA}" presName="background" presStyleLbl="node0" presStyleIdx="1" presStyleCnt="3"/>
      <dgm:spPr/>
    </dgm:pt>
    <dgm:pt modelId="{3BDE5E01-D60D-475C-A375-AA0F5B5AA29C}" type="pres">
      <dgm:prSet presAssocID="{E2A7C517-E711-4B42-9E2C-614B8F6874FA}" presName="text" presStyleLbl="fgAcc0" presStyleIdx="1" presStyleCnt="3">
        <dgm:presLayoutVars>
          <dgm:chPref val="3"/>
        </dgm:presLayoutVars>
      </dgm:prSet>
      <dgm:spPr/>
    </dgm:pt>
    <dgm:pt modelId="{75D68DF5-68CE-47F4-9122-857909D3EFD7}" type="pres">
      <dgm:prSet presAssocID="{E2A7C517-E711-4B42-9E2C-614B8F6874FA}" presName="hierChild2" presStyleCnt="0"/>
      <dgm:spPr/>
    </dgm:pt>
    <dgm:pt modelId="{B709209B-6F2A-4214-847D-4014E31610D1}" type="pres">
      <dgm:prSet presAssocID="{21085E2D-8E11-44D9-BFDC-C3008536AAA0}" presName="hierRoot1" presStyleCnt="0"/>
      <dgm:spPr/>
    </dgm:pt>
    <dgm:pt modelId="{4A979558-A6FF-4135-BDA1-D0708FA9E91F}" type="pres">
      <dgm:prSet presAssocID="{21085E2D-8E11-44D9-BFDC-C3008536AAA0}" presName="composite" presStyleCnt="0"/>
      <dgm:spPr/>
    </dgm:pt>
    <dgm:pt modelId="{F3EF83E1-B22C-4A6C-A706-36540F9CE630}" type="pres">
      <dgm:prSet presAssocID="{21085E2D-8E11-44D9-BFDC-C3008536AAA0}" presName="background" presStyleLbl="node0" presStyleIdx="2" presStyleCnt="3"/>
      <dgm:spPr/>
    </dgm:pt>
    <dgm:pt modelId="{B4B7B13C-2FDC-442B-AE36-70478F61D91C}" type="pres">
      <dgm:prSet presAssocID="{21085E2D-8E11-44D9-BFDC-C3008536AAA0}" presName="text" presStyleLbl="fgAcc0" presStyleIdx="2" presStyleCnt="3">
        <dgm:presLayoutVars>
          <dgm:chPref val="3"/>
        </dgm:presLayoutVars>
      </dgm:prSet>
      <dgm:spPr/>
    </dgm:pt>
    <dgm:pt modelId="{7FC7FE76-DF6B-4427-8222-C04BC17C73A8}" type="pres">
      <dgm:prSet presAssocID="{21085E2D-8E11-44D9-BFDC-C3008536AAA0}" presName="hierChild2" presStyleCnt="0"/>
      <dgm:spPr/>
    </dgm:pt>
  </dgm:ptLst>
  <dgm:cxnLst>
    <dgm:cxn modelId="{FBF5FE0C-63DC-434D-AB7B-99AB23F6D74A}" type="presOf" srcId="{E2A7C517-E711-4B42-9E2C-614B8F6874FA}" destId="{3BDE5E01-D60D-475C-A375-AA0F5B5AA29C}" srcOrd="0" destOrd="0" presId="urn:microsoft.com/office/officeart/2005/8/layout/hierarchy1"/>
    <dgm:cxn modelId="{840C490F-951F-448E-BA24-84FCA4CFD0A9}" type="presOf" srcId="{F8C0F0C8-4BE2-4637-BE6E-C8D1FC74E076}" destId="{3E1A034C-ECD4-440F-B53B-000EDB2CBEBA}" srcOrd="0" destOrd="0" presId="urn:microsoft.com/office/officeart/2005/8/layout/hierarchy1"/>
    <dgm:cxn modelId="{275A9444-7CD8-464D-945F-642686F42B01}" type="presOf" srcId="{21085E2D-8E11-44D9-BFDC-C3008536AAA0}" destId="{B4B7B13C-2FDC-442B-AE36-70478F61D91C}" srcOrd="0" destOrd="0" presId="urn:microsoft.com/office/officeart/2005/8/layout/hierarchy1"/>
    <dgm:cxn modelId="{69E6D354-AC74-4E4F-A560-83037438F73D}" type="presOf" srcId="{2BE4754E-E3FA-434A-96F7-D89D2ECEF50B}" destId="{6319AB59-1885-43E9-98E7-7DE4E1152B87}" srcOrd="0" destOrd="0" presId="urn:microsoft.com/office/officeart/2005/8/layout/hierarchy1"/>
    <dgm:cxn modelId="{0E854380-C7DA-483D-81A9-27A587B7C002}" srcId="{F8C0F0C8-4BE2-4637-BE6E-C8D1FC74E076}" destId="{2BE4754E-E3FA-434A-96F7-D89D2ECEF50B}" srcOrd="0" destOrd="0" parTransId="{FC498402-C0D8-47FC-B979-73BEEFA61C04}" sibTransId="{D8552FCF-4675-4D1C-A9ED-FBAD98D084C5}"/>
    <dgm:cxn modelId="{DF14739B-6672-4D17-8CC7-BD328F269F76}" srcId="{F8C0F0C8-4BE2-4637-BE6E-C8D1FC74E076}" destId="{21085E2D-8E11-44D9-BFDC-C3008536AAA0}" srcOrd="2" destOrd="0" parTransId="{CF769213-7553-4C51-9918-6A2DAA54C60A}" sibTransId="{89AF0873-DDC0-4AB1-8649-BC9BB8705142}"/>
    <dgm:cxn modelId="{4DC7359E-5018-4497-960A-D66DB65FCF22}" srcId="{F8C0F0C8-4BE2-4637-BE6E-C8D1FC74E076}" destId="{E2A7C517-E711-4B42-9E2C-614B8F6874FA}" srcOrd="1" destOrd="0" parTransId="{623714D6-B9E9-41E5-B79F-DEAD94005858}" sibTransId="{213A3A53-612C-4404-8DB5-0F0776340EDC}"/>
    <dgm:cxn modelId="{6680DF2F-DAF6-4FE4-A33A-37E399EC15E2}" type="presParOf" srcId="{3E1A034C-ECD4-440F-B53B-000EDB2CBEBA}" destId="{6DB19038-CD34-45C0-B874-0891E878B3A7}" srcOrd="0" destOrd="0" presId="urn:microsoft.com/office/officeart/2005/8/layout/hierarchy1"/>
    <dgm:cxn modelId="{6A616CCD-A913-4DE3-BA51-96B24FCDAB0A}" type="presParOf" srcId="{6DB19038-CD34-45C0-B874-0891E878B3A7}" destId="{FCD0BB8A-F073-4EB6-AC29-036AD97796C7}" srcOrd="0" destOrd="0" presId="urn:microsoft.com/office/officeart/2005/8/layout/hierarchy1"/>
    <dgm:cxn modelId="{5E33CAF7-4FEF-47B6-BEB1-2F8AA416355F}" type="presParOf" srcId="{FCD0BB8A-F073-4EB6-AC29-036AD97796C7}" destId="{43B8FF18-A7DA-4C80-AF1A-B1E57D0A4223}" srcOrd="0" destOrd="0" presId="urn:microsoft.com/office/officeart/2005/8/layout/hierarchy1"/>
    <dgm:cxn modelId="{DB39C2E2-2995-48E5-85FC-D97EDE3DA8BF}" type="presParOf" srcId="{FCD0BB8A-F073-4EB6-AC29-036AD97796C7}" destId="{6319AB59-1885-43E9-98E7-7DE4E1152B87}" srcOrd="1" destOrd="0" presId="urn:microsoft.com/office/officeart/2005/8/layout/hierarchy1"/>
    <dgm:cxn modelId="{0D757E7D-8616-41B0-B7F0-53BB03774A7B}" type="presParOf" srcId="{6DB19038-CD34-45C0-B874-0891E878B3A7}" destId="{8D93A6DC-2D3D-47BE-840F-B99BD00D324E}" srcOrd="1" destOrd="0" presId="urn:microsoft.com/office/officeart/2005/8/layout/hierarchy1"/>
    <dgm:cxn modelId="{B90B39B0-7AA5-4867-A04A-D157539A23BF}" type="presParOf" srcId="{3E1A034C-ECD4-440F-B53B-000EDB2CBEBA}" destId="{0B6063FF-5644-421D-A850-A649B4E04806}" srcOrd="1" destOrd="0" presId="urn:microsoft.com/office/officeart/2005/8/layout/hierarchy1"/>
    <dgm:cxn modelId="{F75EBFED-2221-4A24-A4FF-B97F3FEEA2E0}" type="presParOf" srcId="{0B6063FF-5644-421D-A850-A649B4E04806}" destId="{6C916523-BB40-4A46-B96C-2F61D57C49BC}" srcOrd="0" destOrd="0" presId="urn:microsoft.com/office/officeart/2005/8/layout/hierarchy1"/>
    <dgm:cxn modelId="{14436C2B-A087-459B-833A-FA9F0C9A949B}" type="presParOf" srcId="{6C916523-BB40-4A46-B96C-2F61D57C49BC}" destId="{6EF83E92-E0DF-46BD-AE4B-C33AE5DE40A1}" srcOrd="0" destOrd="0" presId="urn:microsoft.com/office/officeart/2005/8/layout/hierarchy1"/>
    <dgm:cxn modelId="{D09A613F-CD9E-46B6-B770-55A9B0B13E88}" type="presParOf" srcId="{6C916523-BB40-4A46-B96C-2F61D57C49BC}" destId="{3BDE5E01-D60D-475C-A375-AA0F5B5AA29C}" srcOrd="1" destOrd="0" presId="urn:microsoft.com/office/officeart/2005/8/layout/hierarchy1"/>
    <dgm:cxn modelId="{A52DCCE5-7AE0-4F35-9A54-A18CDD995BA8}" type="presParOf" srcId="{0B6063FF-5644-421D-A850-A649B4E04806}" destId="{75D68DF5-68CE-47F4-9122-857909D3EFD7}" srcOrd="1" destOrd="0" presId="urn:microsoft.com/office/officeart/2005/8/layout/hierarchy1"/>
    <dgm:cxn modelId="{001FCEC5-5B1C-47C6-8D7F-1DD7F9AA280B}" type="presParOf" srcId="{3E1A034C-ECD4-440F-B53B-000EDB2CBEBA}" destId="{B709209B-6F2A-4214-847D-4014E31610D1}" srcOrd="2" destOrd="0" presId="urn:microsoft.com/office/officeart/2005/8/layout/hierarchy1"/>
    <dgm:cxn modelId="{BD868B2B-D587-4A3B-A03D-2A29FBCC3842}" type="presParOf" srcId="{B709209B-6F2A-4214-847D-4014E31610D1}" destId="{4A979558-A6FF-4135-BDA1-D0708FA9E91F}" srcOrd="0" destOrd="0" presId="urn:microsoft.com/office/officeart/2005/8/layout/hierarchy1"/>
    <dgm:cxn modelId="{530AE281-F06A-4F41-92D3-A556B8125BB8}" type="presParOf" srcId="{4A979558-A6FF-4135-BDA1-D0708FA9E91F}" destId="{F3EF83E1-B22C-4A6C-A706-36540F9CE630}" srcOrd="0" destOrd="0" presId="urn:microsoft.com/office/officeart/2005/8/layout/hierarchy1"/>
    <dgm:cxn modelId="{F548D568-0867-42E7-9DF1-6ECDF0AFF16E}" type="presParOf" srcId="{4A979558-A6FF-4135-BDA1-D0708FA9E91F}" destId="{B4B7B13C-2FDC-442B-AE36-70478F61D91C}" srcOrd="1" destOrd="0" presId="urn:microsoft.com/office/officeart/2005/8/layout/hierarchy1"/>
    <dgm:cxn modelId="{943D5118-819E-4C28-87EA-7B45F52A04E4}" type="presParOf" srcId="{B709209B-6F2A-4214-847D-4014E31610D1}" destId="{7FC7FE76-DF6B-4427-8222-C04BC17C73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92DFB8-66A1-439E-8D77-3DBAEC1A02D6}">
      <dsp:nvSpPr>
        <dsp:cNvPr id="0" name=""/>
        <dsp:cNvSpPr/>
      </dsp:nvSpPr>
      <dsp:spPr>
        <a:xfrm>
          <a:off x="0" y="382063"/>
          <a:ext cx="5257800" cy="154562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Machine Learning: </a:t>
          </a:r>
          <a:r>
            <a:rPr lang="en-US" sz="1800" kern="1200" dirty="0"/>
            <a:t>Learn over the data, train algorithms and make it in action. E.g. Booked Appointment</a:t>
          </a:r>
        </a:p>
      </dsp:txBody>
      <dsp:txXfrm>
        <a:off x="75451" y="457514"/>
        <a:ext cx="5106898" cy="1394725"/>
      </dsp:txXfrm>
    </dsp:sp>
    <dsp:sp modelId="{89F5B818-4F10-4195-ABDD-FDE697E5BC62}">
      <dsp:nvSpPr>
        <dsp:cNvPr id="0" name=""/>
        <dsp:cNvSpPr/>
      </dsp:nvSpPr>
      <dsp:spPr>
        <a:xfrm>
          <a:off x="0" y="1979530"/>
          <a:ext cx="5257800" cy="1545627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Deep Learning: </a:t>
          </a:r>
          <a:r>
            <a:rPr lang="en-US" sz="1800" kern="1200" dirty="0"/>
            <a:t>It enable machines to learn more accurately and provide efficient results. E.g. Correct misspelled search query, deliver real time speech translations</a:t>
          </a:r>
        </a:p>
      </dsp:txBody>
      <dsp:txXfrm>
        <a:off x="75451" y="2054981"/>
        <a:ext cx="5106898" cy="1394725"/>
      </dsp:txXfrm>
    </dsp:sp>
    <dsp:sp modelId="{13B8DCFF-5A2C-44C4-AC96-BF99E4965B10}">
      <dsp:nvSpPr>
        <dsp:cNvPr id="0" name=""/>
        <dsp:cNvSpPr/>
      </dsp:nvSpPr>
      <dsp:spPr>
        <a:xfrm>
          <a:off x="0" y="3576997"/>
          <a:ext cx="5257800" cy="1545627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Natural Language Processing: </a:t>
          </a:r>
          <a:r>
            <a:rPr lang="en-US" sz="1800" kern="1200" dirty="0"/>
            <a:t>NLP helps AI algorithm to better understand context and meaning of user’s query. E.g. Build recommendation engine, processing search query correctly, render synonyms, Jargon and abbreviations correctly.</a:t>
          </a:r>
        </a:p>
      </dsp:txBody>
      <dsp:txXfrm>
        <a:off x="75451" y="3652448"/>
        <a:ext cx="5106898" cy="13947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B8FF18-A7DA-4C80-AF1A-B1E57D0A4223}">
      <dsp:nvSpPr>
        <dsp:cNvPr id="0" name=""/>
        <dsp:cNvSpPr/>
      </dsp:nvSpPr>
      <dsp:spPr>
        <a:xfrm>
          <a:off x="0" y="511845"/>
          <a:ext cx="2846069" cy="18072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19AB59-1885-43E9-98E7-7DE4E1152B87}">
      <dsp:nvSpPr>
        <dsp:cNvPr id="0" name=""/>
        <dsp:cNvSpPr/>
      </dsp:nvSpPr>
      <dsp:spPr>
        <a:xfrm>
          <a:off x="316230" y="812264"/>
          <a:ext cx="2846069" cy="18072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Presence</a:t>
          </a:r>
          <a:r>
            <a:rPr lang="en-US" sz="3400" kern="1200" baseline="0" dirty="0"/>
            <a:t> of Sarcasm</a:t>
          </a:r>
          <a:endParaRPr lang="en-US" sz="3400" kern="1200" dirty="0"/>
        </a:p>
      </dsp:txBody>
      <dsp:txXfrm>
        <a:off x="369163" y="865197"/>
        <a:ext cx="2740203" cy="1701388"/>
      </dsp:txXfrm>
    </dsp:sp>
    <dsp:sp modelId="{6EF83E92-E0DF-46BD-AE4B-C33AE5DE40A1}">
      <dsp:nvSpPr>
        <dsp:cNvPr id="0" name=""/>
        <dsp:cNvSpPr/>
      </dsp:nvSpPr>
      <dsp:spPr>
        <a:xfrm>
          <a:off x="3478530" y="511845"/>
          <a:ext cx="2846069" cy="18072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DE5E01-D60D-475C-A375-AA0F5B5AA29C}">
      <dsp:nvSpPr>
        <dsp:cNvPr id="0" name=""/>
        <dsp:cNvSpPr/>
      </dsp:nvSpPr>
      <dsp:spPr>
        <a:xfrm>
          <a:off x="3794759" y="812264"/>
          <a:ext cx="2846069" cy="18072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Long term dependencies</a:t>
          </a:r>
        </a:p>
      </dsp:txBody>
      <dsp:txXfrm>
        <a:off x="3847692" y="865197"/>
        <a:ext cx="2740203" cy="1701388"/>
      </dsp:txXfrm>
    </dsp:sp>
    <dsp:sp modelId="{F3EF83E1-B22C-4A6C-A706-36540F9CE630}">
      <dsp:nvSpPr>
        <dsp:cNvPr id="0" name=""/>
        <dsp:cNvSpPr/>
      </dsp:nvSpPr>
      <dsp:spPr>
        <a:xfrm>
          <a:off x="6957059" y="511845"/>
          <a:ext cx="2846069" cy="18072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B7B13C-2FDC-442B-AE36-70478F61D91C}">
      <dsp:nvSpPr>
        <dsp:cNvPr id="0" name=""/>
        <dsp:cNvSpPr/>
      </dsp:nvSpPr>
      <dsp:spPr>
        <a:xfrm>
          <a:off x="7273289" y="812264"/>
          <a:ext cx="2846069" cy="18072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Real time solution</a:t>
          </a:r>
        </a:p>
      </dsp:txBody>
      <dsp:txXfrm>
        <a:off x="7326222" y="865197"/>
        <a:ext cx="2740203" cy="17013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6917-C2C3-4BF1-84D4-36DDED651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4812D-BEDD-4847-A307-C5A344F3C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A22B1-DD48-4CA9-AAD2-E12D32A63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4BC0E-15F6-4CE5-9BC2-50D9E89AE3C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05043-23F8-444A-B54B-3BF6F9F36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A98EC-5BA6-4A95-9D7B-043FC49D7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9A47-E33D-4663-8909-E5EDEBB0B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15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9CAC0-AE89-4E1B-BAF0-F50161190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5184A-7F33-4F4C-91E4-731F691A8D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EFAA1-5388-48A1-BA0D-76D4AFD73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23A729-D3D3-464C-B1A9-B78C4CC37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4BC0E-15F6-4CE5-9BC2-50D9E89AE3C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394B6-0D9C-4754-9F1A-D7BF2266B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97685-730E-4E05-A53C-7719D950F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9A47-E33D-4663-8909-E5EDEBB0B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85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63D71-A9A6-49D2-867D-B387FC0EC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25B4FD-39B3-499F-9E28-2C4487DCBE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9CDD63-22D5-4D1C-8F26-ACD0F5743E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2B667A-4C52-4C81-BD67-ED292D742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4BC0E-15F6-4CE5-9BC2-50D9E89AE3C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B4332-C81A-4C70-80E1-A553C63FA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F337D-617D-4FE3-88BB-CB6D656D5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9A47-E33D-4663-8909-E5EDEBB0B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800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11239-D4C2-44F6-9E19-9853D710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F45FE7-E912-477B-9CB1-E7D853D5A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4BC0E-15F6-4CE5-9BC2-50D9E89AE3C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365769-49BB-4C87-B1B1-C30C3636D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FD6221-21B1-4950-A218-677812BB5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9A47-E33D-4663-8909-E5EDEBB0B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394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3EBE2-FA01-410B-8418-A928C4670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CD206-A317-48CC-8F49-BD8522B47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1F7A8-342A-40B3-8A0C-8D87FE91E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4BC0E-15F6-4CE5-9BC2-50D9E89AE3C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4816B-9D4C-47A4-A95C-49523254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28C1B-18CE-4F0A-BCCC-8DDF042CA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9A47-E33D-4663-8909-E5EDEBB0B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439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88370-F5DF-45B5-8DED-4454A65B3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69548B-16D1-44D2-BCD3-9372B82D5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ECB89-3695-49CD-981F-3E7CBBD2E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4BC0E-15F6-4CE5-9BC2-50D9E89AE3C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B855C-D1B2-4E0A-90D2-1E03CC2FD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81E83-83E6-4345-A396-7A585F28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9A47-E33D-4663-8909-E5EDEBB0B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040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67E41-A5C4-4C5C-B3A5-02A9EABF4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31C938-28E7-449C-AC55-C5C9E39DE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C7C8-A3BC-42B8-AC99-39495D01D18B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1A0426-62A2-4385-9C4A-9D6855DB3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FFC2B5-FCD8-41E5-B740-5C84074EC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01D8-6532-44A1-880C-5A667E810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55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8B3A7-5EDF-4CCD-8E9F-F62E1780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C8D18-9664-44D8-AD97-86C1E81F7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15AA5-149B-4595-A539-9F6547509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C7C8-A3BC-42B8-AC99-39495D01D18B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2A10-65C1-4AAF-B4D8-9F7A54F8E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9A0E2-E09D-4142-A00C-0338C6878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01D8-6532-44A1-880C-5A667E810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994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3D2203-4127-4209-8166-46FD1700F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7A0619-4770-4D7C-B92C-D541CD4C0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F8A52-8A72-4C5D-A110-A18D344B40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4BC0E-15F6-4CE5-9BC2-50D9E89AE3C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4BB08-898D-4E46-83AA-49477EE7F2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57DBC-EE2A-4A39-9B17-668882DC8C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B9A47-E33D-4663-8909-E5EDEBB0B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19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7" r:id="rId3"/>
    <p:sldLayoutId id="2147483662" r:id="rId4"/>
    <p:sldLayoutId id="2147483661" r:id="rId5"/>
    <p:sldLayoutId id="2147483649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4310C5-99EF-4E50-8FEC-BE929AC59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7B79C-6126-4944-ABCC-C3D7F6685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F7A6F-2384-42EC-857C-6054D0021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DC7C8-A3BC-42B8-AC99-39495D01D18B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195F1-D5FD-4434-9812-A2B81ED2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5F59F-333F-4DC1-9111-EB7E73604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801D8-6532-44A1-880C-5A667E810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05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rpita-gupta5a5496137/" TargetMode="External"/><Relationship Id="rId7" Type="http://schemas.openxmlformats.org/officeDocument/2006/relationships/image" Target="../media/image2.jpg"/><Relationship Id="rId2" Type="http://schemas.openxmlformats.org/officeDocument/2006/relationships/hyperlink" Target="https://www.let-the-data-confess.com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kaggle.com/arpitagupta2915" TargetMode="External"/><Relationship Id="rId5" Type="http://schemas.openxmlformats.org/officeDocument/2006/relationships/hyperlink" Target="https://www.quora.com/profile/Arpita-Gupta-15" TargetMode="External"/><Relationship Id="rId4" Type="http://schemas.openxmlformats.org/officeDocument/2006/relationships/hyperlink" Target="https://twitter.com/arpita__gupta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75B442CA-DF8E-456D-88F8-D311167D8C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3130" b="-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8F7C6-5E72-4C6E-9A92-1F919A522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US" sz="6600"/>
              <a:t>Toxic Comments classification using BERT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B6FEF3-D0CE-4B5F-93E3-C9FA6A619B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US"/>
              <a:t>By Arpita Gupta</a:t>
            </a:r>
          </a:p>
        </p:txBody>
      </p:sp>
    </p:spTree>
    <p:extLst>
      <p:ext uri="{BB962C8B-B14F-4D97-AF65-F5344CB8AC3E}">
        <p14:creationId xmlns:p14="http://schemas.microsoft.com/office/powerpoint/2010/main" val="16068439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6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AD93BA-D220-452E-BC8C-7E2C72A4D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Problem with RNN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8A302D0-513D-4C1F-98D9-9AD1F47F72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9" r="4899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F744E08-6C2C-41FB-A331-9B8EC88F0F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46848" y="2516777"/>
            <a:ext cx="3803904" cy="36601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Sequential Network</a:t>
            </a:r>
          </a:p>
          <a:p>
            <a:r>
              <a:rPr lang="en-US" sz="2200" dirty="0"/>
              <a:t>Slow</a:t>
            </a:r>
          </a:p>
          <a:p>
            <a:r>
              <a:rPr lang="en-US" sz="2200" dirty="0"/>
              <a:t>Not truly bi-directional</a:t>
            </a:r>
          </a:p>
        </p:txBody>
      </p:sp>
    </p:spTree>
    <p:extLst>
      <p:ext uri="{BB962C8B-B14F-4D97-AF65-F5344CB8AC3E}">
        <p14:creationId xmlns:p14="http://schemas.microsoft.com/office/powerpoint/2010/main" val="2136110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34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36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ACE176-AF87-4834-B44C-4EFF29D42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LSTM</a:t>
            </a:r>
          </a:p>
        </p:txBody>
      </p:sp>
      <p:grpSp>
        <p:nvGrpSpPr>
          <p:cNvPr id="63" name="Group 38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40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2C27D713-B2FD-49FA-980B-F24C55C3AAEF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/>
          <a:srcRect r="27" b="-2"/>
          <a:stretch/>
        </p:blipFill>
        <p:spPr>
          <a:xfrm>
            <a:off x="509517" y="545592"/>
            <a:ext cx="6692560" cy="5522976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70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A58148-D452-4F6F-A2FE-EED968DE1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386463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1C8E95-178A-4899-87AE-4A3FB70EA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24" y="3433763"/>
            <a:ext cx="3197013" cy="2743200"/>
          </a:xfrm>
        </p:spPr>
        <p:txBody>
          <a:bodyPr anchor="t"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7" name="Graphic 6" descr="Barcode">
            <a:extLst>
              <a:ext uri="{FF2B5EF4-FFF2-40B4-BE49-F238E27FC236}">
                <a16:creationId xmlns:a16="http://schemas.microsoft.com/office/drawing/2014/main" id="{8BD42958-80D4-48FA-8E0F-181264472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02271" y="2122544"/>
            <a:ext cx="914400" cy="914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780F8-2BC5-4A6F-A73B-CCB9ABE65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719" y="641615"/>
            <a:ext cx="7289799" cy="5533496"/>
          </a:xfrm>
        </p:spPr>
        <p:txBody>
          <a:bodyPr anchor="ctr">
            <a:normAutofit/>
          </a:bodyPr>
          <a:lstStyle/>
          <a:p>
            <a:r>
              <a:rPr lang="en-US" dirty="0"/>
              <a:t>BERT (Bi-directional encoder representation from transformer )</a:t>
            </a:r>
          </a:p>
        </p:txBody>
      </p:sp>
    </p:spTree>
    <p:extLst>
      <p:ext uri="{BB962C8B-B14F-4D97-AF65-F5344CB8AC3E}">
        <p14:creationId xmlns:p14="http://schemas.microsoft.com/office/powerpoint/2010/main" val="395584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0">
            <a:extLst>
              <a:ext uri="{FF2B5EF4-FFF2-40B4-BE49-F238E27FC236}">
                <a16:creationId xmlns:a16="http://schemas.microsoft.com/office/drawing/2014/main" id="{B0B8DCBA-FEED-46EF-A140-35B904015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95B880-37FC-436B-BEB4-1817923C3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A29D7-CEB7-435F-853E-7333A33AA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5029" y="2524721"/>
            <a:ext cx="4991629" cy="367712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/>
              <a:t>Faster</a:t>
            </a:r>
          </a:p>
          <a:p>
            <a:r>
              <a:rPr lang="en-US" sz="1800" dirty="0"/>
              <a:t>Deeply bi-directional (context can be learnt efficiently)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AC0E8-35AC-4638-9CF0-D958CA017A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" r="-1" b="-1"/>
          <a:stretch/>
        </p:blipFill>
        <p:spPr>
          <a:xfrm>
            <a:off x="6788383" y="613147"/>
            <a:ext cx="4565417" cy="5593443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45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9B41E0-F344-4F22-B10A-9ED1526B5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862" y="2317112"/>
            <a:ext cx="4805996" cy="129711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800" b="1" kern="1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Show me more.. </a:t>
            </a:r>
            <a:br>
              <a:rPr lang="en-US" sz="4800" b="1" kern="1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4800" b="1" kern="1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 want to dive deeper!!</a:t>
            </a:r>
          </a:p>
        </p:txBody>
      </p:sp>
      <p:sp>
        <p:nvSpPr>
          <p:cNvPr id="13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6"/>
                </a:gs>
                <a:gs pos="23000">
                  <a:schemeClr val="accent6"/>
                </a:gs>
                <a:gs pos="8300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 descr="Dive">
            <a:extLst>
              <a:ext uri="{FF2B5EF4-FFF2-40B4-BE49-F238E27FC236}">
                <a16:creationId xmlns:a16="http://schemas.microsoft.com/office/drawing/2014/main" id="{90043FBF-3F5C-4DDE-93E0-62BEE4154C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728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0F35D-2964-43E3-B5D0-9F19246F1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to user BERT to solve this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03D1E-BD5B-4478-9DFC-F779A2E748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36429" y="2278173"/>
            <a:ext cx="6467867" cy="34506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/>
              <a:t>Pre-train BERT to understand the language first</a:t>
            </a:r>
          </a:p>
          <a:p>
            <a:r>
              <a:rPr lang="en-US" sz="2400" dirty="0"/>
              <a:t>Fine tune the BERT to learn specific task</a:t>
            </a:r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Graphic 6" descr="Head with Gears">
            <a:extLst>
              <a:ext uri="{FF2B5EF4-FFF2-40B4-BE49-F238E27FC236}">
                <a16:creationId xmlns:a16="http://schemas.microsoft.com/office/drawing/2014/main" id="{DD68255D-F0DF-4297-8073-E784F75A5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4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42DB804-E088-46D3-98B9-C752A9660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Bi-directional Encoder Representation of Transformers</a:t>
            </a:r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57E7D8-B595-43D2-9DA6-A1C7C2603B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" b="1"/>
          <a:stretch/>
        </p:blipFill>
        <p:spPr>
          <a:xfrm>
            <a:off x="828675" y="1825637"/>
            <a:ext cx="10525125" cy="435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4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42DB804-E088-46D3-98B9-C752A9660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Bi-directional Encoder Representation of Transformers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7DE37411-0DAA-41F1-AD21-A4697E13E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521" y="1825626"/>
            <a:ext cx="94594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698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42DB804-E088-46D3-98B9-C752A9660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Bi-directional Encoder Representation of Transformers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BE5C37-F7D2-4AE3-8FE0-9240317FC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80" y="1767840"/>
            <a:ext cx="10088879" cy="485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61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42DB804-E088-46D3-98B9-C752A9660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Bi-directional Encoder Representation of Transformers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9FDF5A-F406-465A-9CA9-737CD113D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029" y="1825626"/>
            <a:ext cx="84904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81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ED20CE-D660-458D-B7D5-8340A7D66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Arpita Gupta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178E1-64E9-4EDF-AA8F-1D481D548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Data Scientist, Accenture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Post Graduate (M.E.), BITS </a:t>
            </a:r>
            <a:r>
              <a:rPr lang="en-US" sz="2000" dirty="0" err="1">
                <a:solidFill>
                  <a:schemeClr val="bg1"/>
                </a:solidFill>
              </a:rPr>
              <a:t>Pilani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  <a:hlinkClick r:id="rId2"/>
              </a:rPr>
              <a:t>https://www.letthedataconfess.com/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  <a:hlinkClick r:id="rId3"/>
              </a:rPr>
              <a:t>https://www.linkedin.com/in/arpita-gupta5a5496137/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  <a:hlinkClick r:id="rId4"/>
              </a:rPr>
              <a:t>https://twitter.com/arpita__gupta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  <a:hlinkClick r:id="rId5"/>
              </a:rPr>
              <a:t>https://www.quora.com/profile/Arpita-Gupta-15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  <a:hlinkClick r:id="rId6"/>
              </a:rPr>
              <a:t>https://www.kaggle.com/arpitagupta2915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3800C68D-8E20-41DE-93A7-1C652C65957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73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3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42DB804-E088-46D3-98B9-C752A9660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464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Bi-directional Encoder Representation of Transformers</a:t>
            </a:r>
          </a:p>
        </p:txBody>
      </p:sp>
      <p:pic>
        <p:nvPicPr>
          <p:cNvPr id="3" name="Picture 2" descr="A close up of a keyboard&#10;&#10;Description automatically generated">
            <a:extLst>
              <a:ext uri="{FF2B5EF4-FFF2-40B4-BE49-F238E27FC236}">
                <a16:creationId xmlns:a16="http://schemas.microsoft.com/office/drawing/2014/main" id="{838C46D5-8C60-4628-A38F-55039CE44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43" y="1634875"/>
            <a:ext cx="11817957" cy="4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81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42DB804-E088-46D3-98B9-C752A9660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Bi-directional Encoder Representation of Transformers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05DBAE-DAC3-4821-98ED-EADF0F3EB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541" y="1825626"/>
            <a:ext cx="1011939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9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8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B86A9-894A-4DA3-B74E-FF0FF6687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776538"/>
            <a:ext cx="9144000" cy="13811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Let’s get our hands dirty </a:t>
            </a:r>
            <a:br>
              <a:rPr lang="en-US" sz="400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with the code</a:t>
            </a:r>
          </a:p>
        </p:txBody>
      </p:sp>
    </p:spTree>
    <p:extLst>
      <p:ext uri="{BB962C8B-B14F-4D97-AF65-F5344CB8AC3E}">
        <p14:creationId xmlns:p14="http://schemas.microsoft.com/office/powerpoint/2010/main" val="2457776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D609D0F-7101-41CE-8C24-2B3A3CB22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85" y="-30480"/>
            <a:ext cx="11606715" cy="625248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F3BB20AA-AE63-4522-B700-902F5A2A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730338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5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: Shape 21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411EF-103E-419E-AF82-7F52CDD86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32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9D640-6F38-419D-8EF3-3085FBCA9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EFFFF"/>
                </a:solidFill>
              </a:rPr>
              <a:t>Understand the problem</a:t>
            </a:r>
          </a:p>
          <a:p>
            <a:r>
              <a:rPr lang="en-US" sz="2400" dirty="0">
                <a:solidFill>
                  <a:srgbClr val="FEFFFF"/>
                </a:solidFill>
              </a:rPr>
              <a:t>How Natural Language Processing will help</a:t>
            </a:r>
          </a:p>
          <a:p>
            <a:r>
              <a:rPr lang="en-US" sz="2400" dirty="0">
                <a:solidFill>
                  <a:srgbClr val="FEFFFF"/>
                </a:solidFill>
              </a:rPr>
              <a:t>Let’s understand the Data</a:t>
            </a:r>
          </a:p>
          <a:p>
            <a:r>
              <a:rPr lang="en-US" sz="2400" dirty="0">
                <a:solidFill>
                  <a:srgbClr val="FEFFFF"/>
                </a:solidFill>
              </a:rPr>
              <a:t>Solution using deep learning models: </a:t>
            </a:r>
          </a:p>
          <a:p>
            <a:pPr lvl="1"/>
            <a:r>
              <a:rPr lang="en-US" dirty="0">
                <a:solidFill>
                  <a:srgbClr val="FEFFFF"/>
                </a:solidFill>
              </a:rPr>
              <a:t>CNN</a:t>
            </a:r>
          </a:p>
          <a:p>
            <a:pPr lvl="1"/>
            <a:r>
              <a:rPr lang="en-US" dirty="0">
                <a:solidFill>
                  <a:srgbClr val="FEFFFF"/>
                </a:solidFill>
              </a:rPr>
              <a:t>LSTM</a:t>
            </a:r>
          </a:p>
          <a:p>
            <a:pPr lvl="1"/>
            <a:r>
              <a:rPr lang="en-US" dirty="0">
                <a:solidFill>
                  <a:srgbClr val="FEFFFF"/>
                </a:solidFill>
              </a:rPr>
              <a:t>Transformers</a:t>
            </a:r>
          </a:p>
          <a:p>
            <a:r>
              <a:rPr lang="en-US" dirty="0">
                <a:solidFill>
                  <a:srgbClr val="FEFFFF"/>
                </a:solidFill>
              </a:rPr>
              <a:t>All about BERT</a:t>
            </a:r>
          </a:p>
          <a:p>
            <a:r>
              <a:rPr lang="en-US" sz="2400" dirty="0">
                <a:solidFill>
                  <a:srgbClr val="FEFFFF"/>
                </a:solidFill>
              </a:rPr>
              <a:t>Let’s get our hands dirty with the code</a:t>
            </a:r>
          </a:p>
          <a:p>
            <a:endParaRPr lang="en-US" sz="24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534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38EC62F-1D52-4D4B-B5E6-AE217C7A70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016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8E6EC7-31A5-43D3-A458-046C27749BA4}"/>
              </a:ext>
            </a:extLst>
          </p:cNvPr>
          <p:cNvSpPr txBox="1"/>
          <p:nvPr/>
        </p:nvSpPr>
        <p:spPr>
          <a:xfrm>
            <a:off x="5667864" y="6187097"/>
            <a:ext cx="58391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Ref: https://elexonic.com/2020/05/18/facebook-removes-record-number-of-hate-speech-posts/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29659FB-BD0A-4815-8E98-2B95CFE25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045431" cy="473085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Current Statistics</a:t>
            </a:r>
          </a:p>
        </p:txBody>
      </p:sp>
    </p:spTree>
    <p:extLst>
      <p:ext uri="{BB962C8B-B14F-4D97-AF65-F5344CB8AC3E}">
        <p14:creationId xmlns:p14="http://schemas.microsoft.com/office/powerpoint/2010/main" val="319393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FE88301-53FA-41D6-9CA8-263DF42F0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Why is it rising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7D4F0-1811-4CA0-8EA9-84248EBE9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287527" cy="356315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Rising trend of mobile and apps usage.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More activeness on social media</a:t>
            </a:r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4D859F01-0D07-497F-80DE-23FE058A50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" r="7269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64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1E111-1EC4-4A9C-ADAE-BA3FE475E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Natural language processing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81E07A5-D938-4ABB-A66E-DD19BD755F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23" r="1434"/>
          <a:stretch/>
        </p:blipFill>
        <p:spPr>
          <a:xfrm>
            <a:off x="318500" y="1350894"/>
            <a:ext cx="11109824" cy="49882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8C88C8-7312-4A54-BABC-F7519468BE1E}"/>
              </a:ext>
            </a:extLst>
          </p:cNvPr>
          <p:cNvSpPr txBox="1"/>
          <p:nvPr/>
        </p:nvSpPr>
        <p:spPr>
          <a:xfrm>
            <a:off x="3298004" y="6339155"/>
            <a:ext cx="65857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Source: https://www.xenonstack.com/blog/evolutiaon-of-nlp/</a:t>
            </a:r>
          </a:p>
        </p:txBody>
      </p:sp>
    </p:spTree>
    <p:extLst>
      <p:ext uri="{BB962C8B-B14F-4D97-AF65-F5344CB8AC3E}">
        <p14:creationId xmlns:p14="http://schemas.microsoft.com/office/powerpoint/2010/main" val="2335335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FC3A9-8910-4D16-B5A5-BE4C26D4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45" y="621792"/>
            <a:ext cx="5181503" cy="5504688"/>
          </a:xfrm>
        </p:spPr>
        <p:txBody>
          <a:bodyPr>
            <a:normAutofit/>
          </a:bodyPr>
          <a:lstStyle/>
          <a:p>
            <a:r>
              <a:rPr lang="en-US" sz="4800" dirty="0"/>
              <a:t>Key technologies underpinning</a:t>
            </a:r>
            <a:br>
              <a:rPr lang="en-US" sz="4800" dirty="0"/>
            </a:br>
            <a:r>
              <a:rPr lang="en-US" sz="4800" dirty="0"/>
              <a:t>Natural Language Processing</a:t>
            </a: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2F56F8EA-3356-4455-9899-320874F6E4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6124" cy="6858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D1954905-EB3F-4C78-BC6F-6BECC2AEF42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9048" y="621792"/>
          <a:ext cx="525780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252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2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E7943-7413-4455-AEB2-EF79DB436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/>
              <a:t>Let’s understand the data</a:t>
            </a:r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E10B7A6-86C3-4EDA-8B4C-EEF591D1E2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53363" y="2176272"/>
            <a:ext cx="9367204" cy="4041648"/>
          </a:xfrm>
          <a:prstGeom prst="rect">
            <a:avLst/>
          </a:prstGeom>
        </p:spPr>
        <p:txBody>
          <a:bodyPr vert="horz" lIns="6348" tIns="0" rIns="6348" bIns="0" numCol="1" anchor="t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spcAft>
                <a:spcPts val="600"/>
              </a:spcAft>
              <a:buNone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You are provided with a large number of Wikipedia comments which have been labeled by human raters for toxic behavior. The types of toxicity are:</a:t>
            </a:r>
          </a:p>
          <a:p>
            <a:pPr lvl="1">
              <a:spcAft>
                <a:spcPts val="600"/>
              </a:spcAft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toxic</a:t>
            </a:r>
          </a:p>
          <a:p>
            <a:pPr lvl="1">
              <a:spcAft>
                <a:spcPts val="600"/>
              </a:spcAft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effectLst/>
                <a:cs typeface="Arial" panose="020B0604020202020204" pitchFamily="34" charset="0"/>
              </a:rPr>
              <a:t>severe_toxic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  <a:cs typeface="Arial" panose="020B0604020202020204" pitchFamily="34" charset="0"/>
            </a:endParaRPr>
          </a:p>
          <a:p>
            <a:pPr lvl="1">
              <a:spcAft>
                <a:spcPts val="600"/>
              </a:spcAft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obscene</a:t>
            </a:r>
          </a:p>
          <a:p>
            <a:pPr lvl="1">
              <a:spcAft>
                <a:spcPts val="600"/>
              </a:spcAft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threat</a:t>
            </a:r>
          </a:p>
          <a:p>
            <a:pPr lvl="1">
              <a:spcAft>
                <a:spcPts val="600"/>
              </a:spcAft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insult</a:t>
            </a:r>
          </a:p>
          <a:p>
            <a:pPr lvl="1">
              <a:spcAft>
                <a:spcPts val="600"/>
              </a:spcAft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effectLst/>
                <a:cs typeface="Arial" panose="020B0604020202020204" pitchFamily="34" charset="0"/>
              </a:rPr>
              <a:t>identity_hate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You must create a model which predicts a probability of each type of toxicity for each comment.</a:t>
            </a:r>
          </a:p>
        </p:txBody>
      </p:sp>
    </p:spTree>
    <p:extLst>
      <p:ext uri="{BB962C8B-B14F-4D97-AF65-F5344CB8AC3E}">
        <p14:creationId xmlns:p14="http://schemas.microsoft.com/office/powerpoint/2010/main" val="3677340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AD2F5602-6586-46E4-8645-2CDA442AB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99434B85-DB0D-4010-A6A1-147F28D47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16AFDF-535A-4B2B-961F-E66BB87D2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320231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tx2"/>
                </a:solidFill>
              </a:rPr>
              <a:t>Key Challenges</a:t>
            </a:r>
          </a:p>
        </p:txBody>
      </p:sp>
      <p:grpSp>
        <p:nvGrpSpPr>
          <p:cNvPr id="20" name="Group 12">
            <a:extLst>
              <a:ext uri="{FF2B5EF4-FFF2-40B4-BE49-F238E27FC236}">
                <a16:creationId xmlns:a16="http://schemas.microsoft.com/office/drawing/2014/main" id="{F2E5F4F0-80C0-49F3-84A2-453DE42F2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915607" cy="2187829"/>
            <a:chOff x="-305" y="-1"/>
            <a:chExt cx="3832880" cy="287613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42FEDB6-5432-4162-8648-3827572AF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14">
              <a:extLst>
                <a:ext uri="{FF2B5EF4-FFF2-40B4-BE49-F238E27FC236}">
                  <a16:creationId xmlns:a16="http://schemas.microsoft.com/office/drawing/2014/main" id="{B9FE345E-092D-4A20-A43A-0F9258D96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7A313FCF-0EE7-4C6B-BAB3-EFC9451D3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B9ECD02-BE1B-4347-8C2E-EEA690082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30D9FFE6-C20B-43D8-A942-8DF2A9533F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1035367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548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23" grpId="0">
        <p:bldAsOne/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427</Words>
  <Application>Microsoft Office PowerPoint</Application>
  <PresentationFormat>Widescreen</PresentationFormat>
  <Paragraphs>66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Office Theme</vt:lpstr>
      <vt:lpstr>Toxic Comments classification using BERT</vt:lpstr>
      <vt:lpstr>Arpita Gupta</vt:lpstr>
      <vt:lpstr>Agenda</vt:lpstr>
      <vt:lpstr>Current Statistics</vt:lpstr>
      <vt:lpstr>Why is it rising</vt:lpstr>
      <vt:lpstr>Natural language processing</vt:lpstr>
      <vt:lpstr>Key technologies underpinning Natural Language Processing</vt:lpstr>
      <vt:lpstr>Let’s understand the data</vt:lpstr>
      <vt:lpstr>Key Challenges</vt:lpstr>
      <vt:lpstr>Problem with RNN</vt:lpstr>
      <vt:lpstr>LSTM</vt:lpstr>
      <vt:lpstr>Solution</vt:lpstr>
      <vt:lpstr>Transformer</vt:lpstr>
      <vt:lpstr>Show me more..  I want to dive deeper!!</vt:lpstr>
      <vt:lpstr>How to user BERT to solve this challenge</vt:lpstr>
      <vt:lpstr>Bi-directional Encoder Representation of Transformers</vt:lpstr>
      <vt:lpstr>Bi-directional Encoder Representation of Transformers</vt:lpstr>
      <vt:lpstr>Bi-directional Encoder Representation of Transformers</vt:lpstr>
      <vt:lpstr>Bi-directional Encoder Representation of Transformers</vt:lpstr>
      <vt:lpstr>Bi-directional Encoder Representation of Transformers</vt:lpstr>
      <vt:lpstr>Bi-directional Encoder Representation of Transformers</vt:lpstr>
      <vt:lpstr>Let’s get our hands dirty  with the code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Toxic Comments classification using BERT</dc:title>
  <dc:creator>Gupta, Arpita C.</dc:creator>
  <cp:lastModifiedBy>Gupta, Arpita C.</cp:lastModifiedBy>
  <cp:revision>2</cp:revision>
  <dcterms:created xsi:type="dcterms:W3CDTF">2020-09-04T11:01:56Z</dcterms:created>
  <dcterms:modified xsi:type="dcterms:W3CDTF">2020-09-04T11:02:58Z</dcterms:modified>
</cp:coreProperties>
</file>